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9" r:id="rId3"/>
    <p:sldId id="258" r:id="rId4"/>
    <p:sldId id="276" r:id="rId5"/>
    <p:sldId id="277" r:id="rId6"/>
    <p:sldId id="296" r:id="rId7"/>
    <p:sldId id="281" r:id="rId8"/>
    <p:sldId id="282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298" r:id="rId17"/>
    <p:sldId id="278" r:id="rId18"/>
    <p:sldId id="299" r:id="rId19"/>
    <p:sldId id="283" r:id="rId20"/>
    <p:sldId id="285" r:id="rId21"/>
    <p:sldId id="280" r:id="rId22"/>
    <p:sldId id="284" r:id="rId23"/>
    <p:sldId id="286" r:id="rId24"/>
    <p:sldId id="300" r:id="rId25"/>
    <p:sldId id="301" r:id="rId26"/>
    <p:sldId id="26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D3"/>
    <a:srgbClr val="2196F3"/>
    <a:srgbClr val="3EA6CD"/>
    <a:srgbClr val="FBA51A"/>
    <a:srgbClr val="ACEBFD"/>
    <a:srgbClr val="FBD266"/>
    <a:srgbClr val="ABE9FE"/>
    <a:srgbClr val="FBDA66"/>
    <a:srgbClr val="48ADD4"/>
    <a:srgbClr val="0D9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24BE-0F39-4CAA-824D-D08285F00B0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A2187-20D6-4A8F-914B-35C28C26D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6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77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A2187-20D6-4A8F-914B-35C28C26D1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1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69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5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8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2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E308-6C41-4B4E-9B8E-E629A064C9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D75A-083C-4A1D-8664-AF4B4A6B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4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hyperlink" Target="https://tekno-clas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hyperlink" Target="https://tekno-class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hyperlink" Target="https://tekno-class.com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ekno-clas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hyperlink" Target="https://tekno-class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hyperlink" Target="https://tekno-class.com/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hyperlink" Target="https://tekno-class.com/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hyperlink" Target="https://tekno-class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hyperlink" Target="https://tekno-class.com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hyperlink" Target="https://tekno-clas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hyperlink" Target="https://tekno-class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hyperlink" Target="https://tekno-class.com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45" y="1974645"/>
            <a:ext cx="2768113" cy="2908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63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8C89E9-589D-4752-BB7C-22D0318A8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1114DDF-99F8-4AC4-9D95-C7046BD1F709}"/>
              </a:ext>
            </a:extLst>
          </p:cNvPr>
          <p:cNvSpPr txBox="1">
            <a:spLocks/>
          </p:cNvSpPr>
          <p:nvPr/>
        </p:nvSpPr>
        <p:spPr>
          <a:xfrm>
            <a:off x="7879806" y="506209"/>
            <a:ext cx="4325257" cy="750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E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عناصر الوسائط المتعددة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7" name="Picture 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3B1E76B5-3DDC-4829-8EEF-94C8ACBABB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0" name="Picture 9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FDF717B9-CEDB-47D2-9FE0-26D470DC9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183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C16ED-E46F-43DD-9A71-F5ABD5F17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19FC5AA-1799-448D-9179-84A3F0AD7D93}"/>
              </a:ext>
            </a:extLst>
          </p:cNvPr>
          <p:cNvSpPr txBox="1">
            <a:spLocks/>
          </p:cNvSpPr>
          <p:nvPr/>
        </p:nvSpPr>
        <p:spPr>
          <a:xfrm>
            <a:off x="7879806" y="506209"/>
            <a:ext cx="4325257" cy="750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E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طرق العرض الفعال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7" name="Picture 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B20F1BC2-6EE2-4303-8852-6F0BD3BEA8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1" name="Picture 1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138983F-C89A-4DF0-BB56-21B12712DE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85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C16ED-E46F-43DD-9A71-F5ABD5F17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19FC5AA-1799-448D-9179-84A3F0AD7D93}"/>
              </a:ext>
            </a:extLst>
          </p:cNvPr>
          <p:cNvSpPr txBox="1">
            <a:spLocks/>
          </p:cNvSpPr>
          <p:nvPr/>
        </p:nvSpPr>
        <p:spPr>
          <a:xfrm>
            <a:off x="7879806" y="506209"/>
            <a:ext cx="4325257" cy="750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E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عنصر المرح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7" name="Picture 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F9E74F8C-0CD4-4E25-8AD3-2A79CD1928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1" name="Picture 1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A6E1D4A-F503-4828-AD9B-6AEA0E6DE9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40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C16ED-E46F-43DD-9A71-F5ABD5F17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19FC5AA-1799-448D-9179-84A3F0AD7D93}"/>
              </a:ext>
            </a:extLst>
          </p:cNvPr>
          <p:cNvSpPr txBox="1">
            <a:spLocks/>
          </p:cNvSpPr>
          <p:nvPr/>
        </p:nvSpPr>
        <p:spPr>
          <a:xfrm>
            <a:off x="7879806" y="506209"/>
            <a:ext cx="4325257" cy="750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E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فترات الراحة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7" name="Picture 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E8F9AA4-2A6D-44A8-A88E-786F0C638C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1" name="Picture 1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DDAD6E7-4F3A-40E7-844F-6F7F4B32C1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95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C16ED-E46F-43DD-9A71-F5ABD5F17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19FC5AA-1799-448D-9179-84A3F0AD7D93}"/>
              </a:ext>
            </a:extLst>
          </p:cNvPr>
          <p:cNvSpPr txBox="1">
            <a:spLocks/>
          </p:cNvSpPr>
          <p:nvPr/>
        </p:nvSpPr>
        <p:spPr>
          <a:xfrm>
            <a:off x="7879806" y="506209"/>
            <a:ext cx="4325257" cy="750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E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أدلة الاستخدام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7" name="Picture 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C2D4B22-F423-42AE-BF77-93CECB0ACB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1" name="Picture 1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671772F6-DCFA-4AE4-9464-5FE63A69D1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12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C16ED-E46F-43DD-9A71-F5ABD5F17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19FC5AA-1799-448D-9179-84A3F0AD7D93}"/>
              </a:ext>
            </a:extLst>
          </p:cNvPr>
          <p:cNvSpPr txBox="1">
            <a:spLocks/>
          </p:cNvSpPr>
          <p:nvPr/>
        </p:nvSpPr>
        <p:spPr>
          <a:xfrm>
            <a:off x="7879806" y="506209"/>
            <a:ext cx="4325257" cy="750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E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التخطيط المسبق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6" name="Picture 5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718E004-DCA3-4767-803E-152117CFA4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7" name="Picture 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E0CB631-E2DE-4529-8C61-3D8251EA5F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48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C16ED-E46F-43DD-9A71-F5ABD5F17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19FC5AA-1799-448D-9179-84A3F0AD7D93}"/>
              </a:ext>
            </a:extLst>
          </p:cNvPr>
          <p:cNvSpPr txBox="1">
            <a:spLocks/>
          </p:cNvSpPr>
          <p:nvPr/>
        </p:nvSpPr>
        <p:spPr>
          <a:xfrm>
            <a:off x="7879806" y="506209"/>
            <a:ext cx="4325257" cy="750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E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قدرات المتعلمين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6" name="Picture 5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7E9E7EC-6038-4C66-BFB4-CFB3124F6D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7" name="Picture 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74CA8CE0-B83C-478C-B857-1A6465CFAE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581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ABEF988-E79A-4FBB-8F19-FA2FF9BF2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" y="5613009"/>
            <a:ext cx="981085" cy="1030918"/>
          </a:xfrm>
          <a:prstGeom prst="rect">
            <a:avLst/>
          </a:prstGeom>
        </p:spPr>
      </p:pic>
      <p:pic>
        <p:nvPicPr>
          <p:cNvPr id="14" name="Picture 1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BCCCF1F-E149-4D48-A490-6AFAA57A31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7" name="Picture 1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381EB00-21E8-4372-856A-4EE4E6C42F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DED9D2E-1DCE-4A31-81CA-591ECAE6F8CE}"/>
              </a:ext>
            </a:extLst>
          </p:cNvPr>
          <p:cNvSpPr/>
          <p:nvPr/>
        </p:nvSpPr>
        <p:spPr>
          <a:xfrm>
            <a:off x="1350645" y="2558142"/>
            <a:ext cx="9490711" cy="2198914"/>
          </a:xfrm>
          <a:custGeom>
            <a:avLst/>
            <a:gdLst>
              <a:gd name="connsiteX0" fmla="*/ 1099457 w 9490711"/>
              <a:gd name="connsiteY0" fmla="*/ 0 h 2198914"/>
              <a:gd name="connsiteX1" fmla="*/ 4288155 w 9490711"/>
              <a:gd name="connsiteY1" fmla="*/ 0 h 2198914"/>
              <a:gd name="connsiteX2" fmla="*/ 4745355 w 9490711"/>
              <a:gd name="connsiteY2" fmla="*/ 457200 h 2198914"/>
              <a:gd name="connsiteX3" fmla="*/ 5202555 w 9490711"/>
              <a:gd name="connsiteY3" fmla="*/ 0 h 2198914"/>
              <a:gd name="connsiteX4" fmla="*/ 8391254 w 9490711"/>
              <a:gd name="connsiteY4" fmla="*/ 0 h 2198914"/>
              <a:gd name="connsiteX5" fmla="*/ 9490711 w 9490711"/>
              <a:gd name="connsiteY5" fmla="*/ 1099457 h 2198914"/>
              <a:gd name="connsiteX6" fmla="*/ 9490710 w 9490711"/>
              <a:gd name="connsiteY6" fmla="*/ 1099457 h 2198914"/>
              <a:gd name="connsiteX7" fmla="*/ 8391253 w 9490711"/>
              <a:gd name="connsiteY7" fmla="*/ 2198914 h 2198914"/>
              <a:gd name="connsiteX8" fmla="*/ 1099457 w 9490711"/>
              <a:gd name="connsiteY8" fmla="*/ 2198913 h 2198914"/>
              <a:gd name="connsiteX9" fmla="*/ 5676 w 9490711"/>
              <a:gd name="connsiteY9" fmla="*/ 1211869 h 2198914"/>
              <a:gd name="connsiteX10" fmla="*/ 0 w 9490711"/>
              <a:gd name="connsiteY10" fmla="*/ 1099457 h 2198914"/>
              <a:gd name="connsiteX11" fmla="*/ 5676 w 9490711"/>
              <a:gd name="connsiteY11" fmla="*/ 987044 h 2198914"/>
              <a:gd name="connsiteX12" fmla="*/ 1099457 w 9490711"/>
              <a:gd name="connsiteY12" fmla="*/ 0 h 21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90711" h="2198914">
                <a:moveTo>
                  <a:pt x="1099457" y="0"/>
                </a:moveTo>
                <a:lnTo>
                  <a:pt x="4288155" y="0"/>
                </a:lnTo>
                <a:cubicBezTo>
                  <a:pt x="4288155" y="252505"/>
                  <a:pt x="4492850" y="457200"/>
                  <a:pt x="4745355" y="457200"/>
                </a:cubicBezTo>
                <a:cubicBezTo>
                  <a:pt x="4997860" y="457200"/>
                  <a:pt x="5202555" y="252505"/>
                  <a:pt x="5202555" y="0"/>
                </a:cubicBezTo>
                <a:lnTo>
                  <a:pt x="8391254" y="0"/>
                </a:lnTo>
                <a:cubicBezTo>
                  <a:pt x="8998467" y="0"/>
                  <a:pt x="9490711" y="492244"/>
                  <a:pt x="9490711" y="1099457"/>
                </a:cubicBezTo>
                <a:lnTo>
                  <a:pt x="9490710" y="1099457"/>
                </a:lnTo>
                <a:cubicBezTo>
                  <a:pt x="9490710" y="1706670"/>
                  <a:pt x="8998466" y="2198914"/>
                  <a:pt x="8391253" y="2198914"/>
                </a:cubicBezTo>
                <a:lnTo>
                  <a:pt x="1099457" y="2198913"/>
                </a:lnTo>
                <a:cubicBezTo>
                  <a:pt x="530195" y="2198913"/>
                  <a:pt x="61980" y="1766277"/>
                  <a:pt x="5676" y="1211869"/>
                </a:cubicBezTo>
                <a:lnTo>
                  <a:pt x="0" y="1099457"/>
                </a:lnTo>
                <a:lnTo>
                  <a:pt x="5676" y="987044"/>
                </a:lnTo>
                <a:cubicBezTo>
                  <a:pt x="61980" y="432636"/>
                  <a:pt x="530195" y="0"/>
                  <a:pt x="1099457" y="0"/>
                </a:cubicBezTo>
                <a:close/>
              </a:path>
            </a:pathLst>
          </a:custGeom>
          <a:solidFill>
            <a:srgbClr val="25B7D3">
              <a:alpha val="7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AE5CE8-ACDA-438F-9FAF-83DBB2C2F463}"/>
              </a:ext>
            </a:extLst>
          </p:cNvPr>
          <p:cNvSpPr/>
          <p:nvPr/>
        </p:nvSpPr>
        <p:spPr>
          <a:xfrm>
            <a:off x="5688875" y="2137952"/>
            <a:ext cx="814251" cy="81425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934554-0167-4BFA-93C2-FCCE084132BA}"/>
              </a:ext>
            </a:extLst>
          </p:cNvPr>
          <p:cNvSpPr txBox="1">
            <a:spLocks/>
          </p:cNvSpPr>
          <p:nvPr/>
        </p:nvSpPr>
        <p:spPr>
          <a:xfrm>
            <a:off x="1872343" y="3245032"/>
            <a:ext cx="8447314" cy="825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r>
              <a:rPr lang="ar-E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مشكلات تتعلق بالطالب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ea typeface="AlRaiMedia-Bold" panose="020B0800040000020004" pitchFamily="34" charset="-78"/>
              <a:cs typeface="Tajawal" panose="000005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38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ABEF988-E79A-4FBB-8F19-FA2FF9BF2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" y="5613009"/>
            <a:ext cx="981085" cy="1030918"/>
          </a:xfrm>
          <a:prstGeom prst="rect">
            <a:avLst/>
          </a:prstGeom>
        </p:spPr>
      </p:pic>
      <p:pic>
        <p:nvPicPr>
          <p:cNvPr id="14" name="Picture 1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BCCCF1F-E149-4D48-A490-6AFAA57A31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7" name="Picture 1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381EB00-21E8-4372-856A-4EE4E6C42F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C22EF73-58E0-42FA-8C32-277CF8AEA581}"/>
              </a:ext>
            </a:extLst>
          </p:cNvPr>
          <p:cNvSpPr/>
          <p:nvPr/>
        </p:nvSpPr>
        <p:spPr>
          <a:xfrm>
            <a:off x="8695506" y="1584958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الملل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D645766D-5010-4AE1-AF15-C9D6596EA443}"/>
              </a:ext>
            </a:extLst>
          </p:cNvPr>
          <p:cNvSpPr/>
          <p:nvPr/>
        </p:nvSpPr>
        <p:spPr>
          <a:xfrm>
            <a:off x="6174374" y="1584958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الحاجة للدعم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2242E61E-CCC5-49D0-AE86-73C5ED7BA0EC}"/>
              </a:ext>
            </a:extLst>
          </p:cNvPr>
          <p:cNvSpPr/>
          <p:nvPr/>
        </p:nvSpPr>
        <p:spPr>
          <a:xfrm>
            <a:off x="3653242" y="1584958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الحاجة لحضور المعلم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C83C7D0F-831A-4409-922A-BCC804B2D0BB}"/>
              </a:ext>
            </a:extLst>
          </p:cNvPr>
          <p:cNvSpPr/>
          <p:nvPr/>
        </p:nvSpPr>
        <p:spPr>
          <a:xfrm>
            <a:off x="1132110" y="1584958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>
                <a:latin typeface="Cairo" panose="00000500000000000000" pitchFamily="2" charset="-78"/>
                <a:cs typeface="Cairo" panose="00000500000000000000" pitchFamily="2" charset="-78"/>
              </a:rPr>
              <a:t>الإمكانات المادية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833AD52E-A3FE-4485-8642-D92E11A7B479}"/>
              </a:ext>
            </a:extLst>
          </p:cNvPr>
          <p:cNvSpPr/>
          <p:nvPr/>
        </p:nvSpPr>
        <p:spPr>
          <a:xfrm>
            <a:off x="8695506" y="3681547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نقص </a:t>
            </a:r>
            <a:r>
              <a:rPr lang="ar-EG" sz="2400" b="1">
                <a:latin typeface="Cairo" panose="00000500000000000000" pitchFamily="2" charset="-78"/>
                <a:cs typeface="Cairo" panose="00000500000000000000" pitchFamily="2" charset="-78"/>
              </a:rPr>
              <a:t>الدورات التدريبية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A603B248-CC78-4DCA-9A92-1C788F572D9C}"/>
              </a:ext>
            </a:extLst>
          </p:cNvPr>
          <p:cNvSpPr/>
          <p:nvPr/>
        </p:nvSpPr>
        <p:spPr>
          <a:xfrm>
            <a:off x="6174374" y="3681547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نقص مهارات الطلاب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7F2F13B8-46F1-466B-89A2-F4E91738017C}"/>
              </a:ext>
            </a:extLst>
          </p:cNvPr>
          <p:cNvSpPr/>
          <p:nvPr/>
        </p:nvSpPr>
        <p:spPr>
          <a:xfrm>
            <a:off x="3653242" y="3681547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>
                <a:latin typeface="Cairo" panose="00000500000000000000" pitchFamily="2" charset="-78"/>
                <a:cs typeface="Cairo" panose="00000500000000000000" pitchFamily="2" charset="-78"/>
              </a:rPr>
              <a:t>قلة الوقت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DCDAF0E8-55D3-4610-9020-6C67DB36579B}"/>
              </a:ext>
            </a:extLst>
          </p:cNvPr>
          <p:cNvSpPr/>
          <p:nvPr/>
        </p:nvSpPr>
        <p:spPr>
          <a:xfrm>
            <a:off x="1132110" y="3681547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ضعف أدوات تقييم الطلاب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76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09EE20-B037-4C68-9628-357532C9E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EF12EE9A-A71E-4BDC-999E-63A3A2334D1F}"/>
              </a:ext>
            </a:extLst>
          </p:cNvPr>
          <p:cNvSpPr txBox="1">
            <a:spLocks/>
          </p:cNvSpPr>
          <p:nvPr/>
        </p:nvSpPr>
        <p:spPr>
          <a:xfrm>
            <a:off x="8159296" y="427832"/>
            <a:ext cx="3740150" cy="828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</a:pPr>
            <a:r>
              <a:rPr lang="ar-E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طريقة حل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 </a:t>
            </a:r>
            <a:r>
              <a:rPr lang="ar-E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المشكلات النفسية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ea typeface="AlRaiMedia-Bold" panose="020B0800040000020004" pitchFamily="34" charset="-78"/>
              <a:cs typeface="Tajawal" panose="00000500000000000000" pitchFamily="2" charset="-78"/>
            </a:endParaRPr>
          </a:p>
        </p:txBody>
      </p:sp>
      <p:pic>
        <p:nvPicPr>
          <p:cNvPr id="12" name="Picture 11" descr="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5ABEF988-E79A-4FBB-8F19-FA2FF9BF2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" y="5613009"/>
            <a:ext cx="981085" cy="1030918"/>
          </a:xfrm>
          <a:prstGeom prst="rect">
            <a:avLst/>
          </a:prstGeom>
        </p:spPr>
      </p:pic>
      <p:pic>
        <p:nvPicPr>
          <p:cNvPr id="14" name="Picture 1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BCCCF1F-E149-4D48-A490-6AFAA57A31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7" name="Picture 1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381EB00-21E8-4372-856A-4EE4E6C42F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B4F13F-C125-4CC5-9D10-1D26EBABB8A2}"/>
              </a:ext>
            </a:extLst>
          </p:cNvPr>
          <p:cNvSpPr/>
          <p:nvPr/>
        </p:nvSpPr>
        <p:spPr>
          <a:xfrm>
            <a:off x="1350645" y="2558142"/>
            <a:ext cx="9490710" cy="219891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662256-DA5F-434C-A066-4CD6D80A6DF1}"/>
              </a:ext>
            </a:extLst>
          </p:cNvPr>
          <p:cNvSpPr/>
          <p:nvPr/>
        </p:nvSpPr>
        <p:spPr>
          <a:xfrm>
            <a:off x="5638800" y="2100943"/>
            <a:ext cx="914400" cy="9144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99C1F3F-CF23-412E-B734-ACD461B05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2343" y="3015346"/>
            <a:ext cx="8447314" cy="1412964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EG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تصميم أنشطة تعلم تحتوي على قدر كبير من تفاعلية المتعلم مع إضافة عناصر تلعيب المحتوى الرقمي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11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7"/>
            <a:ext cx="12192000" cy="6838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645" y="2675227"/>
            <a:ext cx="9490710" cy="2937782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EG" sz="6000" b="1" dirty="0">
                <a:solidFill>
                  <a:srgbClr val="42ACD4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أفكار لإنجاح تجربة</a:t>
            </a:r>
            <a:br>
              <a:rPr lang="en-US" sz="6000" b="1" dirty="0">
                <a:solidFill>
                  <a:srgbClr val="42ACD4"/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6000" b="1" dirty="0">
                <a:solidFill>
                  <a:srgbClr val="42ACD4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EG" sz="6000" b="1" dirty="0">
                <a:solidFill>
                  <a:srgbClr val="00206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"التعليم عن بعد"</a:t>
            </a:r>
            <a:endParaRPr lang="en-US" sz="6000" b="1" dirty="0">
              <a:solidFill>
                <a:srgbClr val="002060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7" name="Picture 6" descr="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18CE93E0-14F6-42D3-A1A8-2A75E6E36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" y="5613009"/>
            <a:ext cx="981085" cy="1030918"/>
          </a:xfrm>
          <a:prstGeom prst="rect">
            <a:avLst/>
          </a:prstGeom>
        </p:spPr>
      </p:pic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6795F5BF-1AF5-4195-93BF-9BF7CCD6CA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5" t="16121" r="25220" b="25174"/>
          <a:stretch/>
        </p:blipFill>
        <p:spPr>
          <a:xfrm>
            <a:off x="5220789" y="714019"/>
            <a:ext cx="1750423" cy="1961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309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ED867F70-3B6E-4B83-87BB-D61384AB5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39" name="Picture 38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97A3419-576F-497E-901B-39C2CAE62B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B4F13F-C125-4CC5-9D10-1D26EBABB8A2}"/>
              </a:ext>
            </a:extLst>
          </p:cNvPr>
          <p:cNvSpPr/>
          <p:nvPr/>
        </p:nvSpPr>
        <p:spPr>
          <a:xfrm>
            <a:off x="8698955" y="519416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662256-DA5F-434C-A066-4CD6D80A6DF1}"/>
              </a:ext>
            </a:extLst>
          </p:cNvPr>
          <p:cNvSpPr/>
          <p:nvPr/>
        </p:nvSpPr>
        <p:spPr>
          <a:xfrm>
            <a:off x="9501052" y="110114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99C1F3F-CF23-412E-B734-ACD461B05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9511" y="850969"/>
            <a:ext cx="2372242" cy="1043772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الفيديو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التفاعلي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4599A6-552F-463F-A577-76CD5EE689C7}"/>
              </a:ext>
            </a:extLst>
          </p:cNvPr>
          <p:cNvSpPr/>
          <p:nvPr/>
        </p:nvSpPr>
        <p:spPr>
          <a:xfrm>
            <a:off x="6066365" y="519416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F9F059-9335-414C-8E22-D50FD7038664}"/>
              </a:ext>
            </a:extLst>
          </p:cNvPr>
          <p:cNvSpPr/>
          <p:nvPr/>
        </p:nvSpPr>
        <p:spPr>
          <a:xfrm>
            <a:off x="6868462" y="110114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C95A50-B1D9-4E95-879A-D00B3697EAF8}"/>
              </a:ext>
            </a:extLst>
          </p:cNvPr>
          <p:cNvSpPr/>
          <p:nvPr/>
        </p:nvSpPr>
        <p:spPr>
          <a:xfrm>
            <a:off x="3433776" y="519416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4A885A-1BAD-4EEF-92EA-5ECEB7FA4A4C}"/>
              </a:ext>
            </a:extLst>
          </p:cNvPr>
          <p:cNvSpPr/>
          <p:nvPr/>
        </p:nvSpPr>
        <p:spPr>
          <a:xfrm>
            <a:off x="4235873" y="110114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E1A2003-6EC1-4293-B3DA-8D20644B003D}"/>
              </a:ext>
            </a:extLst>
          </p:cNvPr>
          <p:cNvSpPr/>
          <p:nvPr/>
        </p:nvSpPr>
        <p:spPr>
          <a:xfrm>
            <a:off x="801187" y="519416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A0CA914-8F31-4039-B979-B8DE3CC62730}"/>
              </a:ext>
            </a:extLst>
          </p:cNvPr>
          <p:cNvSpPr/>
          <p:nvPr/>
        </p:nvSpPr>
        <p:spPr>
          <a:xfrm>
            <a:off x="1603284" y="110114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E8F5559-B4BB-4B99-8BE3-65B503EECFB7}"/>
              </a:ext>
            </a:extLst>
          </p:cNvPr>
          <p:cNvSpPr/>
          <p:nvPr/>
        </p:nvSpPr>
        <p:spPr>
          <a:xfrm>
            <a:off x="8698955" y="274755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591E00C-BC72-4E37-B84E-59CA083B3941}"/>
              </a:ext>
            </a:extLst>
          </p:cNvPr>
          <p:cNvSpPr/>
          <p:nvPr/>
        </p:nvSpPr>
        <p:spPr>
          <a:xfrm>
            <a:off x="9501052" y="2338250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458D813-DE8C-4A25-BF6A-8280D5B22B02}"/>
              </a:ext>
            </a:extLst>
          </p:cNvPr>
          <p:cNvSpPr/>
          <p:nvPr/>
        </p:nvSpPr>
        <p:spPr>
          <a:xfrm>
            <a:off x="6066365" y="274755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7083B32-5CA8-4B29-9F97-71428D30AA18}"/>
              </a:ext>
            </a:extLst>
          </p:cNvPr>
          <p:cNvSpPr/>
          <p:nvPr/>
        </p:nvSpPr>
        <p:spPr>
          <a:xfrm>
            <a:off x="6868462" y="2338250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C08D456-771D-45DF-AC3A-815D078FC248}"/>
              </a:ext>
            </a:extLst>
          </p:cNvPr>
          <p:cNvSpPr/>
          <p:nvPr/>
        </p:nvSpPr>
        <p:spPr>
          <a:xfrm>
            <a:off x="3433776" y="274755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1FAC48C-7D42-4C59-A23A-B084441FB695}"/>
              </a:ext>
            </a:extLst>
          </p:cNvPr>
          <p:cNvSpPr/>
          <p:nvPr/>
        </p:nvSpPr>
        <p:spPr>
          <a:xfrm>
            <a:off x="4235873" y="2338250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3750C14-5981-4A27-BB0A-97C5173AF84F}"/>
              </a:ext>
            </a:extLst>
          </p:cNvPr>
          <p:cNvSpPr/>
          <p:nvPr/>
        </p:nvSpPr>
        <p:spPr>
          <a:xfrm>
            <a:off x="801187" y="274755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D0C6BB-0771-465D-B62B-229EA3D6EFD7}"/>
              </a:ext>
            </a:extLst>
          </p:cNvPr>
          <p:cNvSpPr/>
          <p:nvPr/>
        </p:nvSpPr>
        <p:spPr>
          <a:xfrm>
            <a:off x="1603284" y="2338250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5195A93-D41F-4234-8B02-0122FBB7C537}"/>
              </a:ext>
            </a:extLst>
          </p:cNvPr>
          <p:cNvSpPr/>
          <p:nvPr/>
        </p:nvSpPr>
        <p:spPr>
          <a:xfrm>
            <a:off x="8698955" y="4993106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1BD8E61-6490-40A7-ACD2-F3B61DC3F74B}"/>
              </a:ext>
            </a:extLst>
          </p:cNvPr>
          <p:cNvSpPr/>
          <p:nvPr/>
        </p:nvSpPr>
        <p:spPr>
          <a:xfrm>
            <a:off x="9501052" y="4583804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4C96A7E-FB1D-4ADD-98EB-D331DD8D1FE3}"/>
              </a:ext>
            </a:extLst>
          </p:cNvPr>
          <p:cNvSpPr/>
          <p:nvPr/>
        </p:nvSpPr>
        <p:spPr>
          <a:xfrm>
            <a:off x="6066365" y="4993106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6B10106-6269-4DD6-B8C3-36EA704EBACB}"/>
              </a:ext>
            </a:extLst>
          </p:cNvPr>
          <p:cNvSpPr/>
          <p:nvPr/>
        </p:nvSpPr>
        <p:spPr>
          <a:xfrm>
            <a:off x="6868462" y="4583804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F3DF42D-86B0-46D0-B32B-E1DA1EE4B562}"/>
              </a:ext>
            </a:extLst>
          </p:cNvPr>
          <p:cNvSpPr/>
          <p:nvPr/>
        </p:nvSpPr>
        <p:spPr>
          <a:xfrm>
            <a:off x="3433776" y="4993106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BE54D54-95A7-4364-8C16-CDBB6C27231D}"/>
              </a:ext>
            </a:extLst>
          </p:cNvPr>
          <p:cNvSpPr/>
          <p:nvPr/>
        </p:nvSpPr>
        <p:spPr>
          <a:xfrm>
            <a:off x="4235873" y="4583804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3B32552-6DD8-43EE-9267-29BD1FF43C34}"/>
              </a:ext>
            </a:extLst>
          </p:cNvPr>
          <p:cNvSpPr/>
          <p:nvPr/>
        </p:nvSpPr>
        <p:spPr>
          <a:xfrm>
            <a:off x="801187" y="4993106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0FD95A9-120C-4F1F-8360-9EAB4A16AD36}"/>
              </a:ext>
            </a:extLst>
          </p:cNvPr>
          <p:cNvSpPr/>
          <p:nvPr/>
        </p:nvSpPr>
        <p:spPr>
          <a:xfrm>
            <a:off x="1603284" y="4583804"/>
            <a:ext cx="818604" cy="81860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71A93F54-FF5A-476E-97A5-D26FB4ADAA36}"/>
              </a:ext>
            </a:extLst>
          </p:cNvPr>
          <p:cNvSpPr txBox="1">
            <a:spLocks/>
          </p:cNvSpPr>
          <p:nvPr/>
        </p:nvSpPr>
        <p:spPr>
          <a:xfrm>
            <a:off x="6096000" y="850969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الكروت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التفاعلية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1925BB1B-C7CC-4970-8018-2AA87D703567}"/>
              </a:ext>
            </a:extLst>
          </p:cNvPr>
          <p:cNvSpPr txBox="1">
            <a:spLocks/>
          </p:cNvSpPr>
          <p:nvPr/>
        </p:nvSpPr>
        <p:spPr>
          <a:xfrm>
            <a:off x="3459054" y="850969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أنشطة السحب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والإلقاء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4201EB67-F377-4A45-9426-AB4A9E52A06E}"/>
              </a:ext>
            </a:extLst>
          </p:cNvPr>
          <p:cNvSpPr txBox="1">
            <a:spLocks/>
          </p:cNvSpPr>
          <p:nvPr/>
        </p:nvSpPr>
        <p:spPr>
          <a:xfrm>
            <a:off x="826465" y="850969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النقاط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الساخنة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AB219AC6-75FD-4445-8381-A00237D06981}"/>
              </a:ext>
            </a:extLst>
          </p:cNvPr>
          <p:cNvSpPr txBox="1">
            <a:spLocks/>
          </p:cNvSpPr>
          <p:nvPr/>
        </p:nvSpPr>
        <p:spPr>
          <a:xfrm>
            <a:off x="8749511" y="307910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ملء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الفراغات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8" name="Subtitle 2">
            <a:extLst>
              <a:ext uri="{FF2B5EF4-FFF2-40B4-BE49-F238E27FC236}">
                <a16:creationId xmlns:a16="http://schemas.microsoft.com/office/drawing/2014/main" id="{F43B2118-CDD7-4D18-AE76-2DE5B4852A5F}"/>
              </a:ext>
            </a:extLst>
          </p:cNvPr>
          <p:cNvSpPr txBox="1">
            <a:spLocks/>
          </p:cNvSpPr>
          <p:nvPr/>
        </p:nvSpPr>
        <p:spPr>
          <a:xfrm>
            <a:off x="6091643" y="307910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كتابة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الكلمات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33BDC938-B719-4850-932E-A3421FEF40A3}"/>
              </a:ext>
            </a:extLst>
          </p:cNvPr>
          <p:cNvSpPr txBox="1">
            <a:spLocks/>
          </p:cNvSpPr>
          <p:nvPr/>
        </p:nvSpPr>
        <p:spPr>
          <a:xfrm>
            <a:off x="3435074" y="307910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مطابقة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الكروت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82BDEE6A-2BBA-43F4-9F21-5DF3DADC3C7E}"/>
              </a:ext>
            </a:extLst>
          </p:cNvPr>
          <p:cNvSpPr txBox="1">
            <a:spLocks/>
          </p:cNvSpPr>
          <p:nvPr/>
        </p:nvSpPr>
        <p:spPr>
          <a:xfrm>
            <a:off x="807714" y="307910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إيجاد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الفوارق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D900E5AB-7605-46CA-9E3E-629A2497C70E}"/>
              </a:ext>
            </a:extLst>
          </p:cNvPr>
          <p:cNvSpPr txBox="1">
            <a:spLocks/>
          </p:cNvSpPr>
          <p:nvPr/>
        </p:nvSpPr>
        <p:spPr>
          <a:xfrm>
            <a:off x="8749511" y="5324659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ألبوم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الصور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DC4136F4-08CF-457B-A2A3-D94BA44D36A0}"/>
              </a:ext>
            </a:extLst>
          </p:cNvPr>
          <p:cNvSpPr txBox="1">
            <a:spLocks/>
          </p:cNvSpPr>
          <p:nvPr/>
        </p:nvSpPr>
        <p:spPr>
          <a:xfrm>
            <a:off x="6091643" y="5324659"/>
            <a:ext cx="2372242" cy="104377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الصور الحية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360 درجة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544ADBE0-639B-46F9-8AC9-57533AC3257E}"/>
              </a:ext>
            </a:extLst>
          </p:cNvPr>
          <p:cNvSpPr txBox="1">
            <a:spLocks/>
          </p:cNvSpPr>
          <p:nvPr/>
        </p:nvSpPr>
        <p:spPr>
          <a:xfrm>
            <a:off x="3435074" y="5324659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العرض التقديمي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التفاعلي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CF951564-9D5B-49B9-8F48-70ABDB32B2E1}"/>
              </a:ext>
            </a:extLst>
          </p:cNvPr>
          <p:cNvSpPr txBox="1">
            <a:spLocks/>
          </p:cNvSpPr>
          <p:nvPr/>
        </p:nvSpPr>
        <p:spPr>
          <a:xfrm>
            <a:off x="826465" y="5324659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المسابقات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التزامنية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20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ABEF988-E79A-4FBB-8F19-FA2FF9BF2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" y="5613009"/>
            <a:ext cx="981085" cy="1030918"/>
          </a:xfrm>
          <a:prstGeom prst="rect">
            <a:avLst/>
          </a:prstGeom>
        </p:spPr>
      </p:pic>
      <p:pic>
        <p:nvPicPr>
          <p:cNvPr id="14" name="Picture 1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BCCCF1F-E149-4D48-A490-6AFAA57A31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7" name="Picture 1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381EB00-21E8-4372-856A-4EE4E6C42F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EC1EF9-ED5E-4909-ADE8-084DB9561CAB}"/>
              </a:ext>
            </a:extLst>
          </p:cNvPr>
          <p:cNvSpPr/>
          <p:nvPr/>
        </p:nvSpPr>
        <p:spPr>
          <a:xfrm>
            <a:off x="1350645" y="2558142"/>
            <a:ext cx="9490711" cy="2198914"/>
          </a:xfrm>
          <a:custGeom>
            <a:avLst/>
            <a:gdLst>
              <a:gd name="connsiteX0" fmla="*/ 1099457 w 9490711"/>
              <a:gd name="connsiteY0" fmla="*/ 0 h 2198914"/>
              <a:gd name="connsiteX1" fmla="*/ 4288155 w 9490711"/>
              <a:gd name="connsiteY1" fmla="*/ 0 h 2198914"/>
              <a:gd name="connsiteX2" fmla="*/ 4745355 w 9490711"/>
              <a:gd name="connsiteY2" fmla="*/ 457200 h 2198914"/>
              <a:gd name="connsiteX3" fmla="*/ 5202555 w 9490711"/>
              <a:gd name="connsiteY3" fmla="*/ 0 h 2198914"/>
              <a:gd name="connsiteX4" fmla="*/ 8391254 w 9490711"/>
              <a:gd name="connsiteY4" fmla="*/ 0 h 2198914"/>
              <a:gd name="connsiteX5" fmla="*/ 9490711 w 9490711"/>
              <a:gd name="connsiteY5" fmla="*/ 1099457 h 2198914"/>
              <a:gd name="connsiteX6" fmla="*/ 9490710 w 9490711"/>
              <a:gd name="connsiteY6" fmla="*/ 1099457 h 2198914"/>
              <a:gd name="connsiteX7" fmla="*/ 8391253 w 9490711"/>
              <a:gd name="connsiteY7" fmla="*/ 2198914 h 2198914"/>
              <a:gd name="connsiteX8" fmla="*/ 1099457 w 9490711"/>
              <a:gd name="connsiteY8" fmla="*/ 2198913 h 2198914"/>
              <a:gd name="connsiteX9" fmla="*/ 5676 w 9490711"/>
              <a:gd name="connsiteY9" fmla="*/ 1211869 h 2198914"/>
              <a:gd name="connsiteX10" fmla="*/ 0 w 9490711"/>
              <a:gd name="connsiteY10" fmla="*/ 1099457 h 2198914"/>
              <a:gd name="connsiteX11" fmla="*/ 5676 w 9490711"/>
              <a:gd name="connsiteY11" fmla="*/ 987044 h 2198914"/>
              <a:gd name="connsiteX12" fmla="*/ 1099457 w 9490711"/>
              <a:gd name="connsiteY12" fmla="*/ 0 h 21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90711" h="2198914">
                <a:moveTo>
                  <a:pt x="1099457" y="0"/>
                </a:moveTo>
                <a:lnTo>
                  <a:pt x="4288155" y="0"/>
                </a:lnTo>
                <a:cubicBezTo>
                  <a:pt x="4288155" y="252505"/>
                  <a:pt x="4492850" y="457200"/>
                  <a:pt x="4745355" y="457200"/>
                </a:cubicBezTo>
                <a:cubicBezTo>
                  <a:pt x="4997860" y="457200"/>
                  <a:pt x="5202555" y="252505"/>
                  <a:pt x="5202555" y="0"/>
                </a:cubicBezTo>
                <a:lnTo>
                  <a:pt x="8391254" y="0"/>
                </a:lnTo>
                <a:cubicBezTo>
                  <a:pt x="8998467" y="0"/>
                  <a:pt x="9490711" y="492244"/>
                  <a:pt x="9490711" y="1099457"/>
                </a:cubicBezTo>
                <a:lnTo>
                  <a:pt x="9490710" y="1099457"/>
                </a:lnTo>
                <a:cubicBezTo>
                  <a:pt x="9490710" y="1706670"/>
                  <a:pt x="8998466" y="2198914"/>
                  <a:pt x="8391253" y="2198914"/>
                </a:cubicBezTo>
                <a:lnTo>
                  <a:pt x="1099457" y="2198913"/>
                </a:lnTo>
                <a:cubicBezTo>
                  <a:pt x="530195" y="2198913"/>
                  <a:pt x="61980" y="1766277"/>
                  <a:pt x="5676" y="1211869"/>
                </a:cubicBezTo>
                <a:lnTo>
                  <a:pt x="0" y="1099457"/>
                </a:lnTo>
                <a:lnTo>
                  <a:pt x="5676" y="987044"/>
                </a:lnTo>
                <a:cubicBezTo>
                  <a:pt x="61980" y="432636"/>
                  <a:pt x="530195" y="0"/>
                  <a:pt x="1099457" y="0"/>
                </a:cubicBezTo>
                <a:close/>
              </a:path>
            </a:pathLst>
          </a:custGeom>
          <a:solidFill>
            <a:srgbClr val="25B7D3">
              <a:alpha val="7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EA5BDF-0BC5-4192-A6FF-9F00000435BB}"/>
              </a:ext>
            </a:extLst>
          </p:cNvPr>
          <p:cNvSpPr/>
          <p:nvPr/>
        </p:nvSpPr>
        <p:spPr>
          <a:xfrm>
            <a:off x="5688875" y="2137952"/>
            <a:ext cx="814251" cy="81425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625EFA-1075-4715-8120-02459DC74E4A}"/>
              </a:ext>
            </a:extLst>
          </p:cNvPr>
          <p:cNvSpPr txBox="1">
            <a:spLocks/>
          </p:cNvSpPr>
          <p:nvPr/>
        </p:nvSpPr>
        <p:spPr>
          <a:xfrm>
            <a:off x="1872343" y="3245032"/>
            <a:ext cx="8447314" cy="825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r>
              <a:rPr lang="ar-E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مشكلات تتعلق بتفاعل الطلاب مع بعضهم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ea typeface="AlRaiMedia-Bold" panose="020B0800040000020004" pitchFamily="34" charset="-78"/>
              <a:cs typeface="Tajawal" panose="000005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425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07AF1E-C4DD-42DB-BCE6-8F6ED33A98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EF12EE9A-A71E-4BDC-999E-63A3A2334D1F}"/>
              </a:ext>
            </a:extLst>
          </p:cNvPr>
          <p:cNvSpPr txBox="1">
            <a:spLocks/>
          </p:cNvSpPr>
          <p:nvPr/>
        </p:nvSpPr>
        <p:spPr>
          <a:xfrm>
            <a:off x="8159296" y="427832"/>
            <a:ext cx="3740150" cy="828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</a:pPr>
            <a:r>
              <a:rPr lang="ar-E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طريقة حل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 </a:t>
            </a:r>
            <a:r>
              <a:rPr lang="ar-E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المشكلات الاجتماعية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ea typeface="AlRaiMedia-Bold" panose="020B0800040000020004" pitchFamily="34" charset="-78"/>
              <a:cs typeface="Tajawal" panose="00000500000000000000" pitchFamily="2" charset="-78"/>
            </a:endParaRPr>
          </a:p>
        </p:txBody>
      </p:sp>
      <p:pic>
        <p:nvPicPr>
          <p:cNvPr id="12" name="Picture 11" descr="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5ABEF988-E79A-4FBB-8F19-FA2FF9BF2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" y="5613009"/>
            <a:ext cx="981085" cy="1030918"/>
          </a:xfrm>
          <a:prstGeom prst="rect">
            <a:avLst/>
          </a:prstGeom>
        </p:spPr>
      </p:pic>
      <p:pic>
        <p:nvPicPr>
          <p:cNvPr id="14" name="Picture 1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BCCCF1F-E149-4D48-A490-6AFAA57A31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7" name="Picture 1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381EB00-21E8-4372-856A-4EE4E6C42F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B4F13F-C125-4CC5-9D10-1D26EBABB8A2}"/>
              </a:ext>
            </a:extLst>
          </p:cNvPr>
          <p:cNvSpPr/>
          <p:nvPr/>
        </p:nvSpPr>
        <p:spPr>
          <a:xfrm>
            <a:off x="1350645" y="2558142"/>
            <a:ext cx="9490710" cy="219891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662256-DA5F-434C-A066-4CD6D80A6DF1}"/>
              </a:ext>
            </a:extLst>
          </p:cNvPr>
          <p:cNvSpPr/>
          <p:nvPr/>
        </p:nvSpPr>
        <p:spPr>
          <a:xfrm>
            <a:off x="5638800" y="2100943"/>
            <a:ext cx="914400" cy="9144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99C1F3F-CF23-412E-B734-ACD461B05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2343" y="3015346"/>
            <a:ext cx="8447314" cy="1412964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EG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استخدام استراتيجيات التعلم التعاوني والتشاركي ورفع قدر تفاعلية المتعلم مع المحتوى والمعلم والمتعلمين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139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DD713C-B9D5-4E4D-B68F-9A0C780A40AA}"/>
              </a:ext>
            </a:extLst>
          </p:cNvPr>
          <p:cNvSpPr/>
          <p:nvPr/>
        </p:nvSpPr>
        <p:spPr>
          <a:xfrm>
            <a:off x="6096000" y="1722121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499286-D20E-415C-B5A7-269889219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6556" y="2053674"/>
            <a:ext cx="2372242" cy="1043772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ترتيب المهام المتقطعة 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CD4106-6A15-4F7C-BF65-B73D2D8C1B11}"/>
              </a:ext>
            </a:extLst>
          </p:cNvPr>
          <p:cNvSpPr/>
          <p:nvPr/>
        </p:nvSpPr>
        <p:spPr>
          <a:xfrm>
            <a:off x="3463410" y="1722121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12FB37-B139-401E-BC42-D613EE8D5930}"/>
              </a:ext>
            </a:extLst>
          </p:cNvPr>
          <p:cNvSpPr/>
          <p:nvPr/>
        </p:nvSpPr>
        <p:spPr>
          <a:xfrm>
            <a:off x="6096000" y="416362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5DDAAA-6299-4C60-8179-88CD77D2928C}"/>
              </a:ext>
            </a:extLst>
          </p:cNvPr>
          <p:cNvSpPr/>
          <p:nvPr/>
        </p:nvSpPr>
        <p:spPr>
          <a:xfrm>
            <a:off x="3463410" y="416362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941A8D3-CFF3-4E3E-9715-37BE83C631C5}"/>
              </a:ext>
            </a:extLst>
          </p:cNvPr>
          <p:cNvSpPr txBox="1">
            <a:spLocks/>
          </p:cNvSpPr>
          <p:nvPr/>
        </p:nvSpPr>
        <p:spPr>
          <a:xfrm>
            <a:off x="3493045" y="2053674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فرق 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التحصيل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4CF8013-D868-4DC4-9790-01F501046DE3}"/>
              </a:ext>
            </a:extLst>
          </p:cNvPr>
          <p:cNvSpPr txBox="1">
            <a:spLocks/>
          </p:cNvSpPr>
          <p:nvPr/>
        </p:nvSpPr>
        <p:spPr>
          <a:xfrm>
            <a:off x="6121278" y="449517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لنتعلم 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معا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F5CDB1-0903-4921-A016-C294ED3880C7}"/>
              </a:ext>
            </a:extLst>
          </p:cNvPr>
          <p:cNvSpPr txBox="1">
            <a:spLocks/>
          </p:cNvSpPr>
          <p:nvPr/>
        </p:nvSpPr>
        <p:spPr>
          <a:xfrm>
            <a:off x="3493045" y="4495175"/>
            <a:ext cx="2372242" cy="1317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البحث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الجماعي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5D4DA0-669F-426E-8B48-7C7785D2C860}"/>
              </a:ext>
            </a:extLst>
          </p:cNvPr>
          <p:cNvSpPr/>
          <p:nvPr/>
        </p:nvSpPr>
        <p:spPr>
          <a:xfrm>
            <a:off x="6898097" y="1312819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658175-FB73-4B16-97B2-C9E0200BBF5B}"/>
              </a:ext>
            </a:extLst>
          </p:cNvPr>
          <p:cNvSpPr/>
          <p:nvPr/>
        </p:nvSpPr>
        <p:spPr>
          <a:xfrm>
            <a:off x="4265507" y="1312819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FB81F5-0730-4492-A0B5-3F956AA41CF3}"/>
              </a:ext>
            </a:extLst>
          </p:cNvPr>
          <p:cNvSpPr/>
          <p:nvPr/>
        </p:nvSpPr>
        <p:spPr>
          <a:xfrm>
            <a:off x="6898097" y="3754320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9F0EF2-F615-406A-BD0E-44EFCBEBBE32}"/>
              </a:ext>
            </a:extLst>
          </p:cNvPr>
          <p:cNvSpPr/>
          <p:nvPr/>
        </p:nvSpPr>
        <p:spPr>
          <a:xfrm>
            <a:off x="4265507" y="3754320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26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92513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87D09A-1DA6-47C3-88F0-B5E21DF82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29610"/>
              </p:ext>
            </p:extLst>
          </p:nvPr>
        </p:nvGraphicFramePr>
        <p:xfrm>
          <a:off x="1264959" y="1286934"/>
          <a:ext cx="9542328" cy="4105954"/>
        </p:xfrm>
        <a:graphic>
          <a:graphicData uri="http://schemas.openxmlformats.org/drawingml/2006/table">
            <a:tbl>
              <a:tblPr rtl="1" firstRow="1" firstCol="1" bandRow="1"/>
              <a:tblGrid>
                <a:gridCol w="1335027">
                  <a:extLst>
                    <a:ext uri="{9D8B030D-6E8A-4147-A177-3AD203B41FA5}">
                      <a16:colId xmlns:a16="http://schemas.microsoft.com/office/drawing/2014/main" val="4109786627"/>
                    </a:ext>
                  </a:extLst>
                </a:gridCol>
                <a:gridCol w="1335027">
                  <a:extLst>
                    <a:ext uri="{9D8B030D-6E8A-4147-A177-3AD203B41FA5}">
                      <a16:colId xmlns:a16="http://schemas.microsoft.com/office/drawing/2014/main" val="2213863717"/>
                    </a:ext>
                  </a:extLst>
                </a:gridCol>
                <a:gridCol w="1121397">
                  <a:extLst>
                    <a:ext uri="{9D8B030D-6E8A-4147-A177-3AD203B41FA5}">
                      <a16:colId xmlns:a16="http://schemas.microsoft.com/office/drawing/2014/main" val="480305842"/>
                    </a:ext>
                  </a:extLst>
                </a:gridCol>
                <a:gridCol w="1121397">
                  <a:extLst>
                    <a:ext uri="{9D8B030D-6E8A-4147-A177-3AD203B41FA5}">
                      <a16:colId xmlns:a16="http://schemas.microsoft.com/office/drawing/2014/main" val="1097826954"/>
                    </a:ext>
                  </a:extLst>
                </a:gridCol>
                <a:gridCol w="161719">
                  <a:extLst>
                    <a:ext uri="{9D8B030D-6E8A-4147-A177-3AD203B41FA5}">
                      <a16:colId xmlns:a16="http://schemas.microsoft.com/office/drawing/2014/main" val="2135363363"/>
                    </a:ext>
                  </a:extLst>
                </a:gridCol>
                <a:gridCol w="993046">
                  <a:extLst>
                    <a:ext uri="{9D8B030D-6E8A-4147-A177-3AD203B41FA5}">
                      <a16:colId xmlns:a16="http://schemas.microsoft.com/office/drawing/2014/main" val="1375238213"/>
                    </a:ext>
                  </a:extLst>
                </a:gridCol>
                <a:gridCol w="1532642">
                  <a:extLst>
                    <a:ext uri="{9D8B030D-6E8A-4147-A177-3AD203B41FA5}">
                      <a16:colId xmlns:a16="http://schemas.microsoft.com/office/drawing/2014/main" val="3214587953"/>
                    </a:ext>
                  </a:extLst>
                </a:gridCol>
                <a:gridCol w="795194">
                  <a:extLst>
                    <a:ext uri="{9D8B030D-6E8A-4147-A177-3AD203B41FA5}">
                      <a16:colId xmlns:a16="http://schemas.microsoft.com/office/drawing/2014/main" val="2955837149"/>
                    </a:ext>
                  </a:extLst>
                </a:gridCol>
                <a:gridCol w="1146879">
                  <a:extLst>
                    <a:ext uri="{9D8B030D-6E8A-4147-A177-3AD203B41FA5}">
                      <a16:colId xmlns:a16="http://schemas.microsoft.com/office/drawing/2014/main" val="2342467692"/>
                    </a:ext>
                  </a:extLst>
                </a:gridCol>
              </a:tblGrid>
              <a:tr h="749376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4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رقم المجموعة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4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رقم المهمة الأساسية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نص</a:t>
                      </a:r>
                      <a:br>
                        <a:rPr lang="en-US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</a:b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 المهمة الأساسية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6319" marR="136319" marT="68159" marB="681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المرحلة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الزمن المتوقع للتنفيذ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النشاط</a:t>
                      </a:r>
                      <a:br>
                        <a:rPr lang="en-US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</a:b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 الجماعي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6319" marR="136319" marT="68159" marB="681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681676"/>
                  </a:ext>
                </a:extLst>
              </a:tr>
              <a:tr h="531172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6319" marR="136319" marT="68159" marB="681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التحليل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60 دقيقة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6319" marR="136319" marT="68159" marB="681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62505"/>
                  </a:ext>
                </a:extLst>
              </a:tr>
              <a:tr h="700718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4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الاسم الحقيقي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4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الاسم </a:t>
                      </a:r>
                      <a:br>
                        <a:rPr lang="ar-EG" sz="14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</a:br>
                      <a:r>
                        <a:rPr lang="ar-EG" sz="14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الرمزي</a:t>
                      </a:r>
                      <a:endParaRPr lang="ar-EG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4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الدور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4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رقم المهمة الفرعية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نص</a:t>
                      </a:r>
                      <a:br>
                        <a:rPr lang="en-US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</a:b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 المهمة الفرعية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6319" marR="136319" marT="68159" marB="681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ملاحظات</a:t>
                      </a:r>
                      <a:endParaRPr lang="ar-EG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034409"/>
                  </a:ext>
                </a:extLst>
              </a:tr>
              <a:tr h="531172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قائد</a:t>
                      </a:r>
                      <a:endParaRPr lang="ar-EG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1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6319" marR="136319" marT="68159" marB="681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7761585"/>
                  </a:ext>
                </a:extLst>
              </a:tr>
              <a:tr h="531172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كاتب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2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6319" marR="136319" marT="68159" marB="681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6057416"/>
                  </a:ext>
                </a:extLst>
              </a:tr>
              <a:tr h="531172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ميقاتي</a:t>
                      </a:r>
                      <a:endParaRPr lang="ar-EG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3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6319" marR="136319" marT="68159" marB="681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7051466"/>
                  </a:ext>
                </a:extLst>
              </a:tr>
              <a:tr h="531172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محفز</a:t>
                      </a:r>
                      <a:endParaRPr lang="ar-EG" sz="1800" b="0" i="0" u="none" strike="noStrike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4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36319" marR="136319" marT="68159" marB="681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600" b="1" i="0" u="none" strike="noStrike" dirty="0">
                          <a:effectLst/>
                          <a:latin typeface="Tajawal" panose="00000500000000000000" pitchFamily="2" charset="-78"/>
                          <a:ea typeface="Calibri" panose="020F0502020204030204" pitchFamily="34" charset="0"/>
                          <a:cs typeface="Tajawal" panose="00000500000000000000" pitchFamily="2" charset="-78"/>
                        </a:rPr>
                        <a:t> </a:t>
                      </a:r>
                      <a:endParaRPr lang="ar-EG" sz="1800" b="0" i="0" u="none" strike="noStrike" dirty="0">
                        <a:effectLst/>
                        <a:latin typeface="Tajawal" panose="00000500000000000000" pitchFamily="2" charset="-78"/>
                        <a:cs typeface="Tajawal" panose="00000500000000000000" pitchFamily="2" charset="-78"/>
                      </a:endParaRPr>
                    </a:p>
                  </a:txBody>
                  <a:tcPr marL="102239" marR="102239" marT="14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241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74272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48475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CED3DCA8-6472-4548-B28E-2846D6844B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42" y="3543518"/>
            <a:ext cx="2473714" cy="259936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96B974E-FA2E-49E1-9D66-527026928628}"/>
              </a:ext>
            </a:extLst>
          </p:cNvPr>
          <p:cNvSpPr txBox="1">
            <a:spLocks/>
          </p:cNvSpPr>
          <p:nvPr/>
        </p:nvSpPr>
        <p:spPr>
          <a:xfrm>
            <a:off x="4117286" y="849349"/>
            <a:ext cx="4059306" cy="78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</a:pPr>
            <a:r>
              <a:rPr lang="ar-SY" sz="4400" b="1" dirty="0">
                <a:solidFill>
                  <a:srgbClr val="FFC000"/>
                </a:solidFill>
                <a:latin typeface="Ara Etab AlMonie'ee" panose="00000500000000000000" pitchFamily="50" charset="-78"/>
                <a:ea typeface="AlRaiMedia-Bold" panose="020B0800040000020004" pitchFamily="34" charset="-78"/>
                <a:cs typeface="Ara Etab AlMonie'ee" panose="00000500000000000000" pitchFamily="50" charset="-78"/>
              </a:rPr>
              <a:t>شكراً على المتابعة</a:t>
            </a:r>
            <a:endParaRPr lang="en-US" sz="4400" b="1" dirty="0">
              <a:solidFill>
                <a:srgbClr val="FFC000"/>
              </a:solidFill>
              <a:latin typeface="Ara Etab AlMonie'ee" panose="00000500000000000000" pitchFamily="50" charset="-78"/>
              <a:ea typeface="AlRaiMedia-Bold" panose="020B0800040000020004" pitchFamily="34" charset="-78"/>
              <a:cs typeface="Ara Etab AlMonie'ee" panose="00000500000000000000" pitchFamily="50" charset="-78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96BC1B-0380-4C75-8BE6-FA4801AC37EA}"/>
              </a:ext>
            </a:extLst>
          </p:cNvPr>
          <p:cNvSpPr txBox="1">
            <a:spLocks/>
          </p:cNvSpPr>
          <p:nvPr/>
        </p:nvSpPr>
        <p:spPr>
          <a:xfrm>
            <a:off x="4117286" y="1837844"/>
            <a:ext cx="4059306" cy="78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</a:pPr>
            <a:r>
              <a:rPr lang="ar-EG" sz="3200" b="1" dirty="0">
                <a:solidFill>
                  <a:schemeClr val="accent1"/>
                </a:solidFill>
                <a:latin typeface="Ara Etab AlMonie'ee" panose="00000500000000000000" pitchFamily="50" charset="-78"/>
                <a:ea typeface="AlRaiMedia-Bold" panose="020B0800040000020004" pitchFamily="34" charset="-78"/>
                <a:cs typeface="Ara Etab AlMonie'ee" panose="00000500000000000000" pitchFamily="50" charset="-78"/>
              </a:rPr>
              <a:t>أ. براء البحر</a:t>
            </a:r>
            <a:endParaRPr lang="en-US" sz="3200" b="1" dirty="0">
              <a:solidFill>
                <a:schemeClr val="accent1"/>
              </a:solidFill>
              <a:latin typeface="Ara Etab AlMonie'ee" panose="00000500000000000000" pitchFamily="50" charset="-78"/>
              <a:ea typeface="AlRaiMedia-Bold" panose="020B0800040000020004" pitchFamily="34" charset="-78"/>
              <a:cs typeface="Ara Etab AlMonie'ee" panose="00000500000000000000" pitchFamily="50" charset="-78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BCB2BB-40F3-4000-A7EE-D98B3C32A1E8}"/>
              </a:ext>
            </a:extLst>
          </p:cNvPr>
          <p:cNvSpPr txBox="1">
            <a:spLocks/>
          </p:cNvSpPr>
          <p:nvPr/>
        </p:nvSpPr>
        <p:spPr>
          <a:xfrm>
            <a:off x="4117286" y="2479366"/>
            <a:ext cx="4059306" cy="78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ar-EG" sz="3200" b="1" dirty="0" err="1">
                <a:solidFill>
                  <a:schemeClr val="accent1"/>
                </a:solidFill>
                <a:latin typeface="Ara Etab AlMonie'ee" panose="00000500000000000000" pitchFamily="50" charset="-78"/>
                <a:ea typeface="AlRaiMedia-Bold" panose="020B0800040000020004" pitchFamily="34" charset="-78"/>
                <a:cs typeface="Ara Etab AlMonie'ee" panose="00000500000000000000" pitchFamily="50" charset="-78"/>
              </a:rPr>
              <a:t>م.م</a:t>
            </a:r>
            <a:r>
              <a:rPr lang="ar-EG" sz="3200" b="1" dirty="0">
                <a:solidFill>
                  <a:schemeClr val="accent1"/>
                </a:solidFill>
                <a:latin typeface="Ara Etab AlMonie'ee" panose="00000500000000000000" pitchFamily="50" charset="-78"/>
                <a:ea typeface="AlRaiMedia-Bold" panose="020B0800040000020004" pitchFamily="34" charset="-78"/>
                <a:cs typeface="Ara Etab AlMonie'ee" panose="00000500000000000000" pitchFamily="50" charset="-78"/>
              </a:rPr>
              <a:t>/ علي فاروق نجار</a:t>
            </a:r>
            <a:endParaRPr lang="en-US" sz="3200" b="1" dirty="0">
              <a:solidFill>
                <a:schemeClr val="accent1"/>
              </a:solidFill>
              <a:latin typeface="Ara Etab AlMonie'ee" panose="00000500000000000000" pitchFamily="50" charset="-78"/>
              <a:ea typeface="AlRaiMedia-Bold" panose="020B0800040000020004" pitchFamily="34" charset="-78"/>
              <a:cs typeface="Ara Etab AlMonie'ee" panose="00000500000000000000" pitchFamily="50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38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C876EF17-4C6C-49BE-9517-24D3EE673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" y="5613009"/>
            <a:ext cx="981085" cy="1030918"/>
          </a:xfrm>
          <a:prstGeom prst="rect">
            <a:avLst/>
          </a:prstGeom>
        </p:spPr>
      </p:pic>
      <p:pic>
        <p:nvPicPr>
          <p:cNvPr id="12" name="Picture 1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6B890D0A-430F-4D67-B806-E140E28F72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5067"/>
            <a:ext cx="1872343" cy="1611086"/>
          </a:xfrm>
          <a:prstGeom prst="rect">
            <a:avLst/>
          </a:prstGeom>
        </p:spPr>
      </p:pic>
      <p:pic>
        <p:nvPicPr>
          <p:cNvPr id="14" name="Picture 1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2A985685-E9A5-478D-BE64-3FD279CE9E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DC1C5E-9D12-4BBC-AFEA-67F08F3D17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95410" y="86311"/>
            <a:ext cx="4761905" cy="140831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228355" y="391206"/>
            <a:ext cx="3740150" cy="828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</a:pPr>
            <a:r>
              <a:rPr lang="ar-EG" sz="5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من نحن؟</a:t>
            </a:r>
            <a:endParaRPr lang="en-US" sz="5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ea typeface="AlRaiMedia-Bold" panose="020B0800040000020004" pitchFamily="34" charset="-78"/>
              <a:cs typeface="Tajawal" panose="000005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42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69DF120-DE29-4A13-8D28-E288B3516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EF12EE9A-A71E-4BDC-999E-63A3A2334D1F}"/>
              </a:ext>
            </a:extLst>
          </p:cNvPr>
          <p:cNvSpPr txBox="1">
            <a:spLocks/>
          </p:cNvSpPr>
          <p:nvPr/>
        </p:nvSpPr>
        <p:spPr>
          <a:xfrm>
            <a:off x="8159296" y="440895"/>
            <a:ext cx="3740150" cy="828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</a:pPr>
            <a:r>
              <a:rPr lang="ar-EG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استطلاع رأي</a:t>
            </a:r>
            <a:endParaRPr lang="en-US" sz="4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12" name="Picture 11" descr="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5ABEF988-E79A-4FBB-8F19-FA2FF9BF2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" y="5613009"/>
            <a:ext cx="981085" cy="1030918"/>
          </a:xfrm>
          <a:prstGeom prst="rect">
            <a:avLst/>
          </a:prstGeom>
        </p:spPr>
      </p:pic>
      <p:pic>
        <p:nvPicPr>
          <p:cNvPr id="14" name="Picture 1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BCCCF1F-E149-4D48-A490-6AFAA57A31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7" name="Picture 1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381EB00-21E8-4372-856A-4EE4E6C42F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8A1B98-23A5-48F5-886E-1C8AAB21A1C8}"/>
              </a:ext>
            </a:extLst>
          </p:cNvPr>
          <p:cNvSpPr/>
          <p:nvPr/>
        </p:nvSpPr>
        <p:spPr>
          <a:xfrm>
            <a:off x="1350645" y="2558142"/>
            <a:ext cx="9490711" cy="2198914"/>
          </a:xfrm>
          <a:custGeom>
            <a:avLst/>
            <a:gdLst>
              <a:gd name="connsiteX0" fmla="*/ 1099457 w 9490711"/>
              <a:gd name="connsiteY0" fmla="*/ 0 h 2198914"/>
              <a:gd name="connsiteX1" fmla="*/ 4288155 w 9490711"/>
              <a:gd name="connsiteY1" fmla="*/ 0 h 2198914"/>
              <a:gd name="connsiteX2" fmla="*/ 4745355 w 9490711"/>
              <a:gd name="connsiteY2" fmla="*/ 457200 h 2198914"/>
              <a:gd name="connsiteX3" fmla="*/ 5202555 w 9490711"/>
              <a:gd name="connsiteY3" fmla="*/ 0 h 2198914"/>
              <a:gd name="connsiteX4" fmla="*/ 8391254 w 9490711"/>
              <a:gd name="connsiteY4" fmla="*/ 0 h 2198914"/>
              <a:gd name="connsiteX5" fmla="*/ 9490711 w 9490711"/>
              <a:gd name="connsiteY5" fmla="*/ 1099457 h 2198914"/>
              <a:gd name="connsiteX6" fmla="*/ 9490710 w 9490711"/>
              <a:gd name="connsiteY6" fmla="*/ 1099457 h 2198914"/>
              <a:gd name="connsiteX7" fmla="*/ 8391253 w 9490711"/>
              <a:gd name="connsiteY7" fmla="*/ 2198914 h 2198914"/>
              <a:gd name="connsiteX8" fmla="*/ 1099457 w 9490711"/>
              <a:gd name="connsiteY8" fmla="*/ 2198913 h 2198914"/>
              <a:gd name="connsiteX9" fmla="*/ 5676 w 9490711"/>
              <a:gd name="connsiteY9" fmla="*/ 1211869 h 2198914"/>
              <a:gd name="connsiteX10" fmla="*/ 0 w 9490711"/>
              <a:gd name="connsiteY10" fmla="*/ 1099457 h 2198914"/>
              <a:gd name="connsiteX11" fmla="*/ 5676 w 9490711"/>
              <a:gd name="connsiteY11" fmla="*/ 987044 h 2198914"/>
              <a:gd name="connsiteX12" fmla="*/ 1099457 w 9490711"/>
              <a:gd name="connsiteY12" fmla="*/ 0 h 21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90711" h="2198914">
                <a:moveTo>
                  <a:pt x="1099457" y="0"/>
                </a:moveTo>
                <a:lnTo>
                  <a:pt x="4288155" y="0"/>
                </a:lnTo>
                <a:cubicBezTo>
                  <a:pt x="4288155" y="252505"/>
                  <a:pt x="4492850" y="457200"/>
                  <a:pt x="4745355" y="457200"/>
                </a:cubicBezTo>
                <a:cubicBezTo>
                  <a:pt x="4997860" y="457200"/>
                  <a:pt x="5202555" y="252505"/>
                  <a:pt x="5202555" y="0"/>
                </a:cubicBezTo>
                <a:lnTo>
                  <a:pt x="8391254" y="0"/>
                </a:lnTo>
                <a:cubicBezTo>
                  <a:pt x="8998467" y="0"/>
                  <a:pt x="9490711" y="492244"/>
                  <a:pt x="9490711" y="1099457"/>
                </a:cubicBezTo>
                <a:lnTo>
                  <a:pt x="9490710" y="1099457"/>
                </a:lnTo>
                <a:cubicBezTo>
                  <a:pt x="9490710" y="1706670"/>
                  <a:pt x="8998466" y="2198914"/>
                  <a:pt x="8391253" y="2198914"/>
                </a:cubicBezTo>
                <a:lnTo>
                  <a:pt x="1099457" y="2198913"/>
                </a:lnTo>
                <a:cubicBezTo>
                  <a:pt x="530195" y="2198913"/>
                  <a:pt x="61980" y="1766277"/>
                  <a:pt x="5676" y="1211869"/>
                </a:cubicBezTo>
                <a:lnTo>
                  <a:pt x="0" y="1099457"/>
                </a:lnTo>
                <a:lnTo>
                  <a:pt x="5676" y="987044"/>
                </a:lnTo>
                <a:cubicBezTo>
                  <a:pt x="61980" y="432636"/>
                  <a:pt x="530195" y="0"/>
                  <a:pt x="1099457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0EDA8E-E484-4722-A05B-2211AB813946}"/>
              </a:ext>
            </a:extLst>
          </p:cNvPr>
          <p:cNvSpPr/>
          <p:nvPr/>
        </p:nvSpPr>
        <p:spPr>
          <a:xfrm>
            <a:off x="5688875" y="2137952"/>
            <a:ext cx="814251" cy="814251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2CCA7EE-098A-432F-B33D-1E1922290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2343" y="2833144"/>
            <a:ext cx="8447314" cy="1680457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EG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شارك بالإجابة على الاستبيان التالي عبر الرابط المرسل في صندوق الرسائل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54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ABEF988-E79A-4FBB-8F19-FA2FF9BF2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" y="5613009"/>
            <a:ext cx="981085" cy="1030918"/>
          </a:xfrm>
          <a:prstGeom prst="rect">
            <a:avLst/>
          </a:prstGeom>
        </p:spPr>
      </p:pic>
      <p:pic>
        <p:nvPicPr>
          <p:cNvPr id="14" name="Picture 1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BCCCF1F-E149-4D48-A490-6AFAA57A31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7" name="Picture 1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381EB00-21E8-4372-856A-4EE4E6C42F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CB5A5-6C67-45F1-87EA-DEA8E7B7FBDD}"/>
              </a:ext>
            </a:extLst>
          </p:cNvPr>
          <p:cNvSpPr/>
          <p:nvPr/>
        </p:nvSpPr>
        <p:spPr>
          <a:xfrm>
            <a:off x="1350645" y="2558142"/>
            <a:ext cx="9490711" cy="2198914"/>
          </a:xfrm>
          <a:custGeom>
            <a:avLst/>
            <a:gdLst>
              <a:gd name="connsiteX0" fmla="*/ 1099457 w 9490711"/>
              <a:gd name="connsiteY0" fmla="*/ 0 h 2198914"/>
              <a:gd name="connsiteX1" fmla="*/ 4288155 w 9490711"/>
              <a:gd name="connsiteY1" fmla="*/ 0 h 2198914"/>
              <a:gd name="connsiteX2" fmla="*/ 4745355 w 9490711"/>
              <a:gd name="connsiteY2" fmla="*/ 457200 h 2198914"/>
              <a:gd name="connsiteX3" fmla="*/ 5202555 w 9490711"/>
              <a:gd name="connsiteY3" fmla="*/ 0 h 2198914"/>
              <a:gd name="connsiteX4" fmla="*/ 8391254 w 9490711"/>
              <a:gd name="connsiteY4" fmla="*/ 0 h 2198914"/>
              <a:gd name="connsiteX5" fmla="*/ 9490711 w 9490711"/>
              <a:gd name="connsiteY5" fmla="*/ 1099457 h 2198914"/>
              <a:gd name="connsiteX6" fmla="*/ 9490710 w 9490711"/>
              <a:gd name="connsiteY6" fmla="*/ 1099457 h 2198914"/>
              <a:gd name="connsiteX7" fmla="*/ 8391253 w 9490711"/>
              <a:gd name="connsiteY7" fmla="*/ 2198914 h 2198914"/>
              <a:gd name="connsiteX8" fmla="*/ 1099457 w 9490711"/>
              <a:gd name="connsiteY8" fmla="*/ 2198913 h 2198914"/>
              <a:gd name="connsiteX9" fmla="*/ 5676 w 9490711"/>
              <a:gd name="connsiteY9" fmla="*/ 1211869 h 2198914"/>
              <a:gd name="connsiteX10" fmla="*/ 0 w 9490711"/>
              <a:gd name="connsiteY10" fmla="*/ 1099457 h 2198914"/>
              <a:gd name="connsiteX11" fmla="*/ 5676 w 9490711"/>
              <a:gd name="connsiteY11" fmla="*/ 987044 h 2198914"/>
              <a:gd name="connsiteX12" fmla="*/ 1099457 w 9490711"/>
              <a:gd name="connsiteY12" fmla="*/ 0 h 21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90711" h="2198914">
                <a:moveTo>
                  <a:pt x="1099457" y="0"/>
                </a:moveTo>
                <a:lnTo>
                  <a:pt x="4288155" y="0"/>
                </a:lnTo>
                <a:cubicBezTo>
                  <a:pt x="4288155" y="252505"/>
                  <a:pt x="4492850" y="457200"/>
                  <a:pt x="4745355" y="457200"/>
                </a:cubicBezTo>
                <a:cubicBezTo>
                  <a:pt x="4997860" y="457200"/>
                  <a:pt x="5202555" y="252505"/>
                  <a:pt x="5202555" y="0"/>
                </a:cubicBezTo>
                <a:lnTo>
                  <a:pt x="8391254" y="0"/>
                </a:lnTo>
                <a:cubicBezTo>
                  <a:pt x="8998467" y="0"/>
                  <a:pt x="9490711" y="492244"/>
                  <a:pt x="9490711" y="1099457"/>
                </a:cubicBezTo>
                <a:lnTo>
                  <a:pt x="9490710" y="1099457"/>
                </a:lnTo>
                <a:cubicBezTo>
                  <a:pt x="9490710" y="1706670"/>
                  <a:pt x="8998466" y="2198914"/>
                  <a:pt x="8391253" y="2198914"/>
                </a:cubicBezTo>
                <a:lnTo>
                  <a:pt x="1099457" y="2198913"/>
                </a:lnTo>
                <a:cubicBezTo>
                  <a:pt x="530195" y="2198913"/>
                  <a:pt x="61980" y="1766277"/>
                  <a:pt x="5676" y="1211869"/>
                </a:cubicBezTo>
                <a:lnTo>
                  <a:pt x="0" y="1099457"/>
                </a:lnTo>
                <a:lnTo>
                  <a:pt x="5676" y="987044"/>
                </a:lnTo>
                <a:cubicBezTo>
                  <a:pt x="61980" y="432636"/>
                  <a:pt x="530195" y="0"/>
                  <a:pt x="1099457" y="0"/>
                </a:cubicBezTo>
                <a:close/>
              </a:path>
            </a:pathLst>
          </a:custGeom>
          <a:solidFill>
            <a:srgbClr val="25B7D3">
              <a:alpha val="7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BE87EB-05F8-4662-8862-784A374FBB2E}"/>
              </a:ext>
            </a:extLst>
          </p:cNvPr>
          <p:cNvSpPr/>
          <p:nvPr/>
        </p:nvSpPr>
        <p:spPr>
          <a:xfrm>
            <a:off x="5688875" y="2137952"/>
            <a:ext cx="814251" cy="81425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A555229-208C-48AE-B608-D712731D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2343" y="3245032"/>
            <a:ext cx="8447314" cy="825135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</a:pPr>
            <a:r>
              <a:rPr lang="ar-E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مشكلات تتعلق بالمعلم واستخدامه للتقنية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ea typeface="AlRaiMedia-Bold" panose="020B0800040000020004" pitchFamily="34" charset="-78"/>
              <a:cs typeface="Tajawal" panose="000005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00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ABEF988-E79A-4FBB-8F19-FA2FF9BF2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" y="5613009"/>
            <a:ext cx="981085" cy="1030918"/>
          </a:xfrm>
          <a:prstGeom prst="rect">
            <a:avLst/>
          </a:prstGeom>
        </p:spPr>
      </p:pic>
      <p:pic>
        <p:nvPicPr>
          <p:cNvPr id="14" name="Picture 1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BCCCF1F-E149-4D48-A490-6AFAA57A31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7" name="Picture 1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381EB00-21E8-4372-856A-4EE4E6C42F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C22EF73-58E0-42FA-8C32-277CF8AEA581}"/>
              </a:ext>
            </a:extLst>
          </p:cNvPr>
          <p:cNvSpPr/>
          <p:nvPr/>
        </p:nvSpPr>
        <p:spPr>
          <a:xfrm>
            <a:off x="8695506" y="1584958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القدرة على ضبط الغرفة الصفية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D645766D-5010-4AE1-AF15-C9D6596EA443}"/>
              </a:ext>
            </a:extLst>
          </p:cNvPr>
          <p:cNvSpPr/>
          <p:nvPr/>
        </p:nvSpPr>
        <p:spPr>
          <a:xfrm>
            <a:off x="6174374" y="1584958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أعداد </a:t>
            </a:r>
            <a:r>
              <a:rPr lang="ar-EG" sz="2400" b="1">
                <a:latin typeface="Cairo" panose="00000500000000000000" pitchFamily="2" charset="-78"/>
                <a:cs typeface="Cairo" panose="00000500000000000000" pitchFamily="2" charset="-78"/>
              </a:rPr>
              <a:t>الطلاب الكبيرة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2242E61E-CCC5-49D0-AE86-73C5ED7BA0EC}"/>
              </a:ext>
            </a:extLst>
          </p:cNvPr>
          <p:cNvSpPr/>
          <p:nvPr/>
        </p:nvSpPr>
        <p:spPr>
          <a:xfrm>
            <a:off x="3653242" y="1584958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قلة خبرة المعلمين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C83C7D0F-831A-4409-922A-BCC804B2D0BB}"/>
              </a:ext>
            </a:extLst>
          </p:cNvPr>
          <p:cNvSpPr/>
          <p:nvPr/>
        </p:nvSpPr>
        <p:spPr>
          <a:xfrm>
            <a:off x="1132110" y="1584958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>
                <a:latin typeface="Cairo" panose="00000500000000000000" pitchFamily="2" charset="-78"/>
                <a:cs typeface="Cairo" panose="00000500000000000000" pitchFamily="2" charset="-78"/>
              </a:rPr>
              <a:t>الإمكانات المادية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833AD52E-A3FE-4485-8642-D92E11A7B479}"/>
              </a:ext>
            </a:extLst>
          </p:cNvPr>
          <p:cNvSpPr/>
          <p:nvPr/>
        </p:nvSpPr>
        <p:spPr>
          <a:xfrm>
            <a:off x="8695506" y="3681547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نقص </a:t>
            </a:r>
            <a:r>
              <a:rPr lang="ar-EG" sz="2400" b="1">
                <a:latin typeface="Cairo" panose="00000500000000000000" pitchFamily="2" charset="-78"/>
                <a:cs typeface="Cairo" panose="00000500000000000000" pitchFamily="2" charset="-78"/>
              </a:rPr>
              <a:t>الدورات التدريبية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A603B248-CC78-4DCA-9A92-1C788F572D9C}"/>
              </a:ext>
            </a:extLst>
          </p:cNvPr>
          <p:cNvSpPr/>
          <p:nvPr/>
        </p:nvSpPr>
        <p:spPr>
          <a:xfrm>
            <a:off x="6174374" y="3681547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نقص مهارات المعلمين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7F2F13B8-46F1-466B-89A2-F4E91738017C}"/>
              </a:ext>
            </a:extLst>
          </p:cNvPr>
          <p:cNvSpPr/>
          <p:nvPr/>
        </p:nvSpPr>
        <p:spPr>
          <a:xfrm>
            <a:off x="3653242" y="3681547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>
                <a:latin typeface="Cairo" panose="00000500000000000000" pitchFamily="2" charset="-78"/>
                <a:cs typeface="Cairo" panose="00000500000000000000" pitchFamily="2" charset="-78"/>
              </a:rPr>
              <a:t>قلة الوقت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DCDAF0E8-55D3-4610-9020-6C67DB36579B}"/>
              </a:ext>
            </a:extLst>
          </p:cNvPr>
          <p:cNvSpPr/>
          <p:nvPr/>
        </p:nvSpPr>
        <p:spPr>
          <a:xfrm>
            <a:off x="1132110" y="3681547"/>
            <a:ext cx="2338251" cy="16110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5B7D3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EG" sz="2400" b="1" dirty="0">
                <a:latin typeface="Cairo" panose="00000500000000000000" pitchFamily="2" charset="-78"/>
                <a:cs typeface="Cairo" panose="00000500000000000000" pitchFamily="2" charset="-78"/>
              </a:rPr>
              <a:t>ضعف أدوات تقييم الطلاب</a:t>
            </a:r>
            <a:endParaRPr lang="en-US" sz="24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19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BB31661-97FD-47C2-A481-55D9066913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400CB7E-CDE3-4655-B896-FFBAD2E90784}"/>
              </a:ext>
            </a:extLst>
          </p:cNvPr>
          <p:cNvSpPr/>
          <p:nvPr/>
        </p:nvSpPr>
        <p:spPr>
          <a:xfrm>
            <a:off x="1350645" y="2558142"/>
            <a:ext cx="9490711" cy="2198914"/>
          </a:xfrm>
          <a:custGeom>
            <a:avLst/>
            <a:gdLst>
              <a:gd name="connsiteX0" fmla="*/ 1099457 w 9490711"/>
              <a:gd name="connsiteY0" fmla="*/ 0 h 2198914"/>
              <a:gd name="connsiteX1" fmla="*/ 4288155 w 9490711"/>
              <a:gd name="connsiteY1" fmla="*/ 0 h 2198914"/>
              <a:gd name="connsiteX2" fmla="*/ 4745355 w 9490711"/>
              <a:gd name="connsiteY2" fmla="*/ 457200 h 2198914"/>
              <a:gd name="connsiteX3" fmla="*/ 5202555 w 9490711"/>
              <a:gd name="connsiteY3" fmla="*/ 0 h 2198914"/>
              <a:gd name="connsiteX4" fmla="*/ 8391254 w 9490711"/>
              <a:gd name="connsiteY4" fmla="*/ 0 h 2198914"/>
              <a:gd name="connsiteX5" fmla="*/ 9490711 w 9490711"/>
              <a:gd name="connsiteY5" fmla="*/ 1099457 h 2198914"/>
              <a:gd name="connsiteX6" fmla="*/ 9490710 w 9490711"/>
              <a:gd name="connsiteY6" fmla="*/ 1099457 h 2198914"/>
              <a:gd name="connsiteX7" fmla="*/ 8391253 w 9490711"/>
              <a:gd name="connsiteY7" fmla="*/ 2198914 h 2198914"/>
              <a:gd name="connsiteX8" fmla="*/ 1099457 w 9490711"/>
              <a:gd name="connsiteY8" fmla="*/ 2198913 h 2198914"/>
              <a:gd name="connsiteX9" fmla="*/ 5676 w 9490711"/>
              <a:gd name="connsiteY9" fmla="*/ 1211869 h 2198914"/>
              <a:gd name="connsiteX10" fmla="*/ 0 w 9490711"/>
              <a:gd name="connsiteY10" fmla="*/ 1099457 h 2198914"/>
              <a:gd name="connsiteX11" fmla="*/ 5676 w 9490711"/>
              <a:gd name="connsiteY11" fmla="*/ 987044 h 2198914"/>
              <a:gd name="connsiteX12" fmla="*/ 1099457 w 9490711"/>
              <a:gd name="connsiteY12" fmla="*/ 0 h 21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90711" h="2198914">
                <a:moveTo>
                  <a:pt x="1099457" y="0"/>
                </a:moveTo>
                <a:lnTo>
                  <a:pt x="4288155" y="0"/>
                </a:lnTo>
                <a:cubicBezTo>
                  <a:pt x="4288155" y="252505"/>
                  <a:pt x="4492850" y="457200"/>
                  <a:pt x="4745355" y="457200"/>
                </a:cubicBezTo>
                <a:cubicBezTo>
                  <a:pt x="4997860" y="457200"/>
                  <a:pt x="5202555" y="252505"/>
                  <a:pt x="5202555" y="0"/>
                </a:cubicBezTo>
                <a:lnTo>
                  <a:pt x="8391254" y="0"/>
                </a:lnTo>
                <a:cubicBezTo>
                  <a:pt x="8998467" y="0"/>
                  <a:pt x="9490711" y="492244"/>
                  <a:pt x="9490711" y="1099457"/>
                </a:cubicBezTo>
                <a:lnTo>
                  <a:pt x="9490710" y="1099457"/>
                </a:lnTo>
                <a:cubicBezTo>
                  <a:pt x="9490710" y="1706670"/>
                  <a:pt x="8998466" y="2198914"/>
                  <a:pt x="8391253" y="2198914"/>
                </a:cubicBezTo>
                <a:lnTo>
                  <a:pt x="1099457" y="2198913"/>
                </a:lnTo>
                <a:cubicBezTo>
                  <a:pt x="530195" y="2198913"/>
                  <a:pt x="61980" y="1766277"/>
                  <a:pt x="5676" y="1211869"/>
                </a:cubicBezTo>
                <a:lnTo>
                  <a:pt x="0" y="1099457"/>
                </a:lnTo>
                <a:lnTo>
                  <a:pt x="5676" y="987044"/>
                </a:lnTo>
                <a:cubicBezTo>
                  <a:pt x="61980" y="432636"/>
                  <a:pt x="530195" y="0"/>
                  <a:pt x="1099457" y="0"/>
                </a:cubicBezTo>
                <a:close/>
              </a:path>
            </a:pathLst>
          </a:custGeom>
          <a:solidFill>
            <a:srgbClr val="2196F3">
              <a:alpha val="7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F12EE9A-A71E-4BDC-999E-63A3A2334D1F}"/>
              </a:ext>
            </a:extLst>
          </p:cNvPr>
          <p:cNvSpPr txBox="1">
            <a:spLocks/>
          </p:cNvSpPr>
          <p:nvPr/>
        </p:nvSpPr>
        <p:spPr>
          <a:xfrm>
            <a:off x="8159296" y="427832"/>
            <a:ext cx="3740150" cy="828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</a:pPr>
            <a:r>
              <a:rPr lang="ar-E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طريقة حل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 </a:t>
            </a:r>
            <a:r>
              <a:rPr lang="ar-E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ea typeface="AlRaiMedia-Bold" panose="020B0800040000020004" pitchFamily="34" charset="-78"/>
                <a:cs typeface="Tajawal" panose="00000500000000000000" pitchFamily="2" charset="-78"/>
              </a:rPr>
              <a:t>المشكلات التعليمية والتربوية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ea typeface="AlRaiMedia-Bold" panose="020B0800040000020004" pitchFamily="34" charset="-78"/>
              <a:cs typeface="Tajawal" panose="00000500000000000000" pitchFamily="2" charset="-78"/>
            </a:endParaRPr>
          </a:p>
        </p:txBody>
      </p:sp>
      <p:pic>
        <p:nvPicPr>
          <p:cNvPr id="12" name="Picture 11" descr="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5ABEF988-E79A-4FBB-8F19-FA2FF9BF2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" y="5613009"/>
            <a:ext cx="981085" cy="1030918"/>
          </a:xfrm>
          <a:prstGeom prst="rect">
            <a:avLst/>
          </a:prstGeom>
        </p:spPr>
      </p:pic>
      <p:pic>
        <p:nvPicPr>
          <p:cNvPr id="14" name="Picture 1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BCCCF1F-E149-4D48-A490-6AFAA57A31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7" name="Picture 1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381EB00-21E8-4372-856A-4EE4E6C42F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99C1F3F-CF23-412E-B734-ACD461B05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2343" y="2871653"/>
            <a:ext cx="8447314" cy="1412964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E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بناء وتصميم محتوى تعليمي تفاعلي جذاب، يرتكز على تفريد التعلم وعرضه بشكل ملائم.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040E40-CEA6-4024-A942-CD5472CB1FD3}"/>
              </a:ext>
            </a:extLst>
          </p:cNvPr>
          <p:cNvSpPr/>
          <p:nvPr/>
        </p:nvSpPr>
        <p:spPr>
          <a:xfrm>
            <a:off x="5688875" y="2137952"/>
            <a:ext cx="814251" cy="814251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92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B4F13F-C125-4CC5-9D10-1D26EBABB8A2}"/>
              </a:ext>
            </a:extLst>
          </p:cNvPr>
          <p:cNvSpPr/>
          <p:nvPr/>
        </p:nvSpPr>
        <p:spPr>
          <a:xfrm>
            <a:off x="8698955" y="117256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662256-DA5F-434C-A066-4CD6D80A6DF1}"/>
              </a:ext>
            </a:extLst>
          </p:cNvPr>
          <p:cNvSpPr/>
          <p:nvPr/>
        </p:nvSpPr>
        <p:spPr>
          <a:xfrm>
            <a:off x="9501052" y="763260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99C1F3F-CF23-412E-B734-ACD461B05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9511" y="1504115"/>
            <a:ext cx="2372242" cy="1043772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الاجتماعات الافتراضية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4599A6-552F-463F-A577-76CD5EE689C7}"/>
              </a:ext>
            </a:extLst>
          </p:cNvPr>
          <p:cNvSpPr/>
          <p:nvPr/>
        </p:nvSpPr>
        <p:spPr>
          <a:xfrm>
            <a:off x="6066365" y="117256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F9F059-9335-414C-8E22-D50FD7038664}"/>
              </a:ext>
            </a:extLst>
          </p:cNvPr>
          <p:cNvSpPr/>
          <p:nvPr/>
        </p:nvSpPr>
        <p:spPr>
          <a:xfrm>
            <a:off x="6868462" y="763260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C95A50-B1D9-4E95-879A-D00B3697EAF8}"/>
              </a:ext>
            </a:extLst>
          </p:cNvPr>
          <p:cNvSpPr/>
          <p:nvPr/>
        </p:nvSpPr>
        <p:spPr>
          <a:xfrm>
            <a:off x="3433776" y="117256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4A885A-1BAD-4EEF-92EA-5ECEB7FA4A4C}"/>
              </a:ext>
            </a:extLst>
          </p:cNvPr>
          <p:cNvSpPr/>
          <p:nvPr/>
        </p:nvSpPr>
        <p:spPr>
          <a:xfrm>
            <a:off x="4235873" y="763260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E1A2003-6EC1-4293-B3DA-8D20644B003D}"/>
              </a:ext>
            </a:extLst>
          </p:cNvPr>
          <p:cNvSpPr/>
          <p:nvPr/>
        </p:nvSpPr>
        <p:spPr>
          <a:xfrm>
            <a:off x="801187" y="117256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A0CA914-8F31-4039-B979-B8DE3CC62730}"/>
              </a:ext>
            </a:extLst>
          </p:cNvPr>
          <p:cNvSpPr/>
          <p:nvPr/>
        </p:nvSpPr>
        <p:spPr>
          <a:xfrm>
            <a:off x="1603284" y="763260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C08D456-771D-45DF-AC3A-815D078FC248}"/>
              </a:ext>
            </a:extLst>
          </p:cNvPr>
          <p:cNvSpPr/>
          <p:nvPr/>
        </p:nvSpPr>
        <p:spPr>
          <a:xfrm>
            <a:off x="3433776" y="411915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1FAC48C-7D42-4C59-A23A-B084441FB695}"/>
              </a:ext>
            </a:extLst>
          </p:cNvPr>
          <p:cNvSpPr/>
          <p:nvPr/>
        </p:nvSpPr>
        <p:spPr>
          <a:xfrm>
            <a:off x="4235873" y="3709850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3750C14-5981-4A27-BB0A-97C5173AF84F}"/>
              </a:ext>
            </a:extLst>
          </p:cNvPr>
          <p:cNvSpPr/>
          <p:nvPr/>
        </p:nvSpPr>
        <p:spPr>
          <a:xfrm>
            <a:off x="801187" y="411915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D0C6BB-0771-465D-B62B-229EA3D6EFD7}"/>
              </a:ext>
            </a:extLst>
          </p:cNvPr>
          <p:cNvSpPr/>
          <p:nvPr/>
        </p:nvSpPr>
        <p:spPr>
          <a:xfrm>
            <a:off x="1603284" y="3709850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5195A93-D41F-4234-8B02-0122FBB7C537}"/>
              </a:ext>
            </a:extLst>
          </p:cNvPr>
          <p:cNvSpPr/>
          <p:nvPr/>
        </p:nvSpPr>
        <p:spPr>
          <a:xfrm>
            <a:off x="6096000" y="411915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FBD2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1BD8E61-6490-40A7-ACD2-F3B61DC3F74B}"/>
              </a:ext>
            </a:extLst>
          </p:cNvPr>
          <p:cNvSpPr/>
          <p:nvPr/>
        </p:nvSpPr>
        <p:spPr>
          <a:xfrm>
            <a:off x="6898097" y="3709850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3B32552-6DD8-43EE-9267-29BD1FF43C34}"/>
              </a:ext>
            </a:extLst>
          </p:cNvPr>
          <p:cNvSpPr/>
          <p:nvPr/>
        </p:nvSpPr>
        <p:spPr>
          <a:xfrm>
            <a:off x="8698955" y="4119152"/>
            <a:ext cx="2422798" cy="1706879"/>
          </a:xfrm>
          <a:prstGeom prst="roundRect">
            <a:avLst>
              <a:gd name="adj" fmla="val 20297"/>
            </a:avLst>
          </a:prstGeom>
          <a:solidFill>
            <a:srgbClr val="ACEBF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0FD95A9-120C-4F1F-8360-9EAB4A16AD36}"/>
              </a:ext>
            </a:extLst>
          </p:cNvPr>
          <p:cNvSpPr/>
          <p:nvPr/>
        </p:nvSpPr>
        <p:spPr>
          <a:xfrm>
            <a:off x="9501052" y="3709850"/>
            <a:ext cx="818604" cy="81860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71A93F54-FF5A-476E-97A5-D26FB4ADAA36}"/>
              </a:ext>
            </a:extLst>
          </p:cNvPr>
          <p:cNvSpPr txBox="1">
            <a:spLocks/>
          </p:cNvSpPr>
          <p:nvPr/>
        </p:nvSpPr>
        <p:spPr>
          <a:xfrm>
            <a:off x="6096000" y="150411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عناصر الوسائط المتعددة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1925BB1B-C7CC-4970-8018-2AA87D703567}"/>
              </a:ext>
            </a:extLst>
          </p:cNvPr>
          <p:cNvSpPr txBox="1">
            <a:spLocks/>
          </p:cNvSpPr>
          <p:nvPr/>
        </p:nvSpPr>
        <p:spPr>
          <a:xfrm>
            <a:off x="3459054" y="150411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طرق العرض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الفعال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4201EB67-F377-4A45-9426-AB4A9E52A06E}"/>
              </a:ext>
            </a:extLst>
          </p:cNvPr>
          <p:cNvSpPr txBox="1">
            <a:spLocks/>
          </p:cNvSpPr>
          <p:nvPr/>
        </p:nvSpPr>
        <p:spPr>
          <a:xfrm>
            <a:off x="826465" y="150411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بناء بيئة صفية 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يسودها المرح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33BDC938-B719-4850-932E-A3421FEF40A3}"/>
              </a:ext>
            </a:extLst>
          </p:cNvPr>
          <p:cNvSpPr txBox="1">
            <a:spLocks/>
          </p:cNvSpPr>
          <p:nvPr/>
        </p:nvSpPr>
        <p:spPr>
          <a:xfrm>
            <a:off x="3435074" y="445070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التخطيط 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الجيد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82BDEE6A-2BBA-43F4-9F21-5DF3DADC3C7E}"/>
              </a:ext>
            </a:extLst>
          </p:cNvPr>
          <p:cNvSpPr txBox="1">
            <a:spLocks/>
          </p:cNvSpPr>
          <p:nvPr/>
        </p:nvSpPr>
        <p:spPr>
          <a:xfrm>
            <a:off x="807714" y="445070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أدلة 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الاستخدام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D900E5AB-7605-46CA-9E3E-629A2497C70E}"/>
              </a:ext>
            </a:extLst>
          </p:cNvPr>
          <p:cNvSpPr txBox="1">
            <a:spLocks/>
          </p:cNvSpPr>
          <p:nvPr/>
        </p:nvSpPr>
        <p:spPr>
          <a:xfrm>
            <a:off x="6146556" y="445070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تعريف المتعلمين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بقدراتهم العالية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CF951564-9D5B-49B9-8F48-70ABDB32B2E1}"/>
              </a:ext>
            </a:extLst>
          </p:cNvPr>
          <p:cNvSpPr txBox="1">
            <a:spLocks/>
          </p:cNvSpPr>
          <p:nvPr/>
        </p:nvSpPr>
        <p:spPr>
          <a:xfrm>
            <a:off x="8724233" y="4450705"/>
            <a:ext cx="2372242" cy="104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فترات </a:t>
            </a:r>
            <a:b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000" b="1" dirty="0">
                <a:solidFill>
                  <a:schemeClr val="bg2">
                    <a:lumMod val="1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الراحة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26" name="Picture 25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C856CEA-6299-4DC0-B93E-DBF6775BBF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27" name="Picture 2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8DDC0A9-38B4-42A0-B947-13057208E8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77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09702B-2BAB-4CE5-8E58-197667506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b="36473"/>
          <a:stretch/>
        </p:blipFill>
        <p:spPr>
          <a:xfrm>
            <a:off x="7430095" y="86311"/>
            <a:ext cx="4761905" cy="140831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1114DDF-99F8-4AC4-9D95-C7046BD1F709}"/>
              </a:ext>
            </a:extLst>
          </p:cNvPr>
          <p:cNvSpPr txBox="1">
            <a:spLocks/>
          </p:cNvSpPr>
          <p:nvPr/>
        </p:nvSpPr>
        <p:spPr>
          <a:xfrm>
            <a:off x="7866743" y="445823"/>
            <a:ext cx="4325257" cy="83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E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الاجتماعات الافتراضية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7" name="Picture 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E7933EEF-74E7-4905-9827-24A48BCCD4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 b="66167"/>
          <a:stretch/>
        </p:blipFill>
        <p:spPr>
          <a:xfrm>
            <a:off x="0" y="1"/>
            <a:ext cx="1872343" cy="1611086"/>
          </a:xfrm>
          <a:prstGeom prst="rect">
            <a:avLst/>
          </a:prstGeom>
        </p:spPr>
      </p:pic>
      <p:pic>
        <p:nvPicPr>
          <p:cNvPr id="11" name="Picture 1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C6F634C-A36A-4AE6-86ED-F4811C4568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 t="63240" r="31" b="183"/>
          <a:stretch/>
        </p:blipFill>
        <p:spPr>
          <a:xfrm>
            <a:off x="10319657" y="5116286"/>
            <a:ext cx="1872343" cy="174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0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349FC6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4004</TotalTime>
  <Words>321</Words>
  <Application>Microsoft Office PowerPoint</Application>
  <PresentationFormat>Widescreen</PresentationFormat>
  <Paragraphs>107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Ara Etab AlMonie'ee</vt:lpstr>
      <vt:lpstr>Arial</vt:lpstr>
      <vt:lpstr>Cairo</vt:lpstr>
      <vt:lpstr>Calibri</vt:lpstr>
      <vt:lpstr>Calibri Light</vt:lpstr>
      <vt:lpstr>Tajawal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تصميم ألعاب وتمارين تفاعلية</dc:title>
  <dc:creator>Windows User</dc:creator>
  <cp:lastModifiedBy>ALI PHAROUQ NAJAR</cp:lastModifiedBy>
  <cp:revision>116</cp:revision>
  <dcterms:created xsi:type="dcterms:W3CDTF">2021-01-27T16:38:54Z</dcterms:created>
  <dcterms:modified xsi:type="dcterms:W3CDTF">2021-05-31T15:51:23Z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E0A921BA-B31A-4DF6-9947-D662938B1AC9</vt:lpwstr>
  </property>
  <property fmtid="{D5CDD505-2E9C-101B-9397-08002B2CF9AE}" pid="3" name="ArticulatePath">
    <vt:lpwstr>دورة تصميم ألعاب وتمارين تفاعلية</vt:lpwstr>
  </property>
</Properties>
</file>